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8" r:id="rId3"/>
    <p:sldId id="262" r:id="rId4"/>
    <p:sldId id="263" r:id="rId5"/>
    <p:sldId id="264" r:id="rId6"/>
    <p:sldId id="266" r:id="rId7"/>
    <p:sldId id="265" r:id="rId8"/>
    <p:sldId id="267" r:id="rId9"/>
    <p:sldId id="259" r:id="rId10"/>
    <p:sldId id="260" r:id="rId11"/>
    <p:sldId id="269" r:id="rId12"/>
    <p:sldId id="261" r:id="rId13"/>
  </p:sldIdLst>
  <p:sldSz cx="9144000" cy="5143500" type="screen16x9"/>
  <p:notesSz cx="6797675" cy="9856788"/>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476" userDrawn="1">
          <p15:clr>
            <a:srgbClr val="A4A3A4"/>
          </p15:clr>
        </p15:guide>
      </p15:sldGuideLst>
    </p:ext>
    <p:ext uri="{2D200454-40CA-4A62-9FC3-DE9A4176ACB9}">
      <p15:notesGuideLst xmlns:p15="http://schemas.microsoft.com/office/powerpoint/2012/main">
        <p15:guide id="1" orient="horz" pos="3126">
          <p15:clr>
            <a:srgbClr val="A4A3A4"/>
          </p15:clr>
        </p15:guide>
        <p15:guide id="2" pos="2098">
          <p15:clr>
            <a:srgbClr val="A4A3A4"/>
          </p15:clr>
        </p15:guide>
        <p15:guide id="3" orient="horz" pos="3104">
          <p15:clr>
            <a:srgbClr val="A4A3A4"/>
          </p15:clr>
        </p15:guide>
        <p15:guide id="4"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849B"/>
    <a:srgbClr val="1E334A"/>
    <a:srgbClr val="660066"/>
    <a:srgbClr val="CC0099"/>
    <a:srgbClr val="200029"/>
    <a:srgbClr val="1A00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E5BFF0-1CD5-4B6F-A716-22FAA91CDF1C}" v="4" dt="2022-11-11T09:55:35.4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1" autoAdjust="0"/>
    <p:restoredTop sz="94224" autoAdjust="0"/>
  </p:normalViewPr>
  <p:slideViewPr>
    <p:cSldViewPr>
      <p:cViewPr varScale="1">
        <p:scale>
          <a:sx n="83" d="100"/>
          <a:sy n="83" d="100"/>
        </p:scale>
        <p:origin x="772" y="52"/>
      </p:cViewPr>
      <p:guideLst>
        <p:guide orient="horz" pos="1620"/>
        <p:guide pos="476"/>
      </p:guideLst>
    </p:cSldViewPr>
  </p:slideViewPr>
  <p:outlineViewPr>
    <p:cViewPr>
      <p:scale>
        <a:sx n="33" d="100"/>
        <a:sy n="33" d="100"/>
      </p:scale>
      <p:origin x="0" y="506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406" y="-90"/>
      </p:cViewPr>
      <p:guideLst>
        <p:guide orient="horz" pos="3126"/>
        <p:guide pos="2098"/>
        <p:guide orient="horz" pos="3104"/>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2" y="0"/>
            <a:ext cx="2946145" cy="493392"/>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46083" name="Rectangle 3"/>
          <p:cNvSpPr>
            <a:spLocks noGrp="1" noChangeArrowheads="1"/>
          </p:cNvSpPr>
          <p:nvPr>
            <p:ph type="dt" sz="quarter" idx="1"/>
          </p:nvPr>
        </p:nvSpPr>
        <p:spPr bwMode="auto">
          <a:xfrm>
            <a:off x="3849911" y="0"/>
            <a:ext cx="2946144" cy="493392"/>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46084" name="Rectangle 4"/>
          <p:cNvSpPr>
            <a:spLocks noGrp="1" noChangeArrowheads="1"/>
          </p:cNvSpPr>
          <p:nvPr>
            <p:ph type="ftr" sz="quarter" idx="2"/>
          </p:nvPr>
        </p:nvSpPr>
        <p:spPr bwMode="auto">
          <a:xfrm>
            <a:off x="2" y="9361822"/>
            <a:ext cx="2946145" cy="493391"/>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46085" name="Rectangle 5"/>
          <p:cNvSpPr>
            <a:spLocks noGrp="1" noChangeArrowheads="1"/>
          </p:cNvSpPr>
          <p:nvPr>
            <p:ph type="sldNum" sz="quarter" idx="3"/>
          </p:nvPr>
        </p:nvSpPr>
        <p:spPr bwMode="auto">
          <a:xfrm>
            <a:off x="3849911" y="9361822"/>
            <a:ext cx="2946144" cy="493391"/>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DFF9B02-B511-41B7-B86E-BB5F03402011}" type="slidenum">
              <a:rPr lang="en-GB"/>
              <a:pPr>
                <a:defRPr/>
              </a:pPr>
              <a:t>‹#›</a:t>
            </a:fld>
            <a:endParaRPr lang="en-GB"/>
          </a:p>
        </p:txBody>
      </p:sp>
    </p:spTree>
    <p:extLst>
      <p:ext uri="{BB962C8B-B14F-4D97-AF65-F5344CB8AC3E}">
        <p14:creationId xmlns:p14="http://schemas.microsoft.com/office/powerpoint/2010/main" val="20000521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2" y="0"/>
            <a:ext cx="2946145" cy="493392"/>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51203" name="Rectangle 3"/>
          <p:cNvSpPr>
            <a:spLocks noGrp="1" noChangeArrowheads="1"/>
          </p:cNvSpPr>
          <p:nvPr>
            <p:ph type="dt" idx="1"/>
          </p:nvPr>
        </p:nvSpPr>
        <p:spPr bwMode="auto">
          <a:xfrm>
            <a:off x="3849911" y="0"/>
            <a:ext cx="2946144" cy="493392"/>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14340" name="Rectangle 4"/>
          <p:cNvSpPr>
            <a:spLocks noGrp="1" noRot="1" noChangeAspect="1" noChangeArrowheads="1" noTextEdit="1"/>
          </p:cNvSpPr>
          <p:nvPr>
            <p:ph type="sldImg" idx="2"/>
          </p:nvPr>
        </p:nvSpPr>
        <p:spPr bwMode="auto">
          <a:xfrm>
            <a:off x="114300" y="739775"/>
            <a:ext cx="6569075" cy="36957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5" name="Rectangle 5"/>
          <p:cNvSpPr>
            <a:spLocks noGrp="1" noChangeArrowheads="1"/>
          </p:cNvSpPr>
          <p:nvPr>
            <p:ph type="body" sz="quarter" idx="3"/>
          </p:nvPr>
        </p:nvSpPr>
        <p:spPr bwMode="auto">
          <a:xfrm>
            <a:off x="680254" y="4681700"/>
            <a:ext cx="5437168" cy="4435791"/>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1206" name="Rectangle 6"/>
          <p:cNvSpPr>
            <a:spLocks noGrp="1" noChangeArrowheads="1"/>
          </p:cNvSpPr>
          <p:nvPr>
            <p:ph type="ftr" sz="quarter" idx="4"/>
          </p:nvPr>
        </p:nvSpPr>
        <p:spPr bwMode="auto">
          <a:xfrm>
            <a:off x="2" y="9361822"/>
            <a:ext cx="2946145" cy="493391"/>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51207" name="Rectangle 7"/>
          <p:cNvSpPr>
            <a:spLocks noGrp="1" noChangeArrowheads="1"/>
          </p:cNvSpPr>
          <p:nvPr>
            <p:ph type="sldNum" sz="quarter" idx="5"/>
          </p:nvPr>
        </p:nvSpPr>
        <p:spPr bwMode="auto">
          <a:xfrm>
            <a:off x="3849911" y="9361822"/>
            <a:ext cx="2946144" cy="493391"/>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C91629A-89CF-4C2C-9865-CC6C32D5498C}" type="slidenum">
              <a:rPr lang="en-GB"/>
              <a:pPr>
                <a:defRPr/>
              </a:pPr>
              <a:t>‹#›</a:t>
            </a:fld>
            <a:endParaRPr lang="en-GB"/>
          </a:p>
        </p:txBody>
      </p:sp>
    </p:spTree>
    <p:extLst>
      <p:ext uri="{BB962C8B-B14F-4D97-AF65-F5344CB8AC3E}">
        <p14:creationId xmlns:p14="http://schemas.microsoft.com/office/powerpoint/2010/main" val="40788705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100B106-CA7A-462B-9E3C-E754271A2A10}" type="slidenum">
              <a:rPr lang="en-GB" smtClean="0"/>
              <a:pPr eaLnBrk="1" hangingPunct="1"/>
              <a:t>1</a:t>
            </a:fld>
            <a:endParaRPr lang="en-GB"/>
          </a:p>
        </p:txBody>
      </p:sp>
      <p:sp>
        <p:nvSpPr>
          <p:cNvPr id="15363" name="Rectangle 2"/>
          <p:cNvSpPr>
            <a:spLocks noGrp="1" noRot="1" noChangeAspect="1" noChangeArrowheads="1" noTextEdit="1"/>
          </p:cNvSpPr>
          <p:nvPr>
            <p:ph type="sldImg"/>
          </p:nvPr>
        </p:nvSpPr>
        <p:spPr>
          <a:xfrm>
            <a:off x="114300" y="739775"/>
            <a:ext cx="6569075" cy="3695700"/>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dirty="0"/>
          </a:p>
        </p:txBody>
      </p:sp>
    </p:spTree>
    <p:extLst>
      <p:ext uri="{BB962C8B-B14F-4D97-AF65-F5344CB8AC3E}">
        <p14:creationId xmlns:p14="http://schemas.microsoft.com/office/powerpoint/2010/main" val="10168918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95536" y="1884688"/>
            <a:ext cx="7772400" cy="1102519"/>
          </a:xfrm>
        </p:spPr>
        <p:txBody>
          <a:bodyPr/>
          <a:lstStyle>
            <a:lvl1pPr algn="l">
              <a:defRPr b="1">
                <a:solidFill>
                  <a:schemeClr val="bg1"/>
                </a:solidFill>
              </a:defRPr>
            </a:lvl1pPr>
          </a:lstStyle>
          <a:p>
            <a:pPr lvl="0"/>
            <a:r>
              <a:rPr lang="en-GB" noProof="0" dirty="0"/>
              <a:t>Click to edit Master title style</a:t>
            </a:r>
          </a:p>
        </p:txBody>
      </p:sp>
      <p:sp>
        <p:nvSpPr>
          <p:cNvPr id="4099" name="Rectangle 3"/>
          <p:cNvSpPr>
            <a:spLocks noGrp="1" noChangeArrowheads="1"/>
          </p:cNvSpPr>
          <p:nvPr>
            <p:ph type="subTitle" idx="1"/>
          </p:nvPr>
        </p:nvSpPr>
        <p:spPr>
          <a:xfrm>
            <a:off x="395536" y="3201516"/>
            <a:ext cx="6400800" cy="1314450"/>
          </a:xfrm>
        </p:spPr>
        <p:txBody>
          <a:bodyPr/>
          <a:lstStyle>
            <a:lvl1pPr marL="0" indent="0" algn="l">
              <a:buFontTx/>
              <a:buNone/>
              <a:defRPr>
                <a:solidFill>
                  <a:schemeClr val="bg1"/>
                </a:solidFill>
                <a:latin typeface="Rockwell" pitchFamily="18" charset="0"/>
              </a:defRPr>
            </a:lvl1pPr>
          </a:lstStyle>
          <a:p>
            <a:pPr lvl="0"/>
            <a:r>
              <a:rPr lang="en-GB" noProof="0" dirty="0"/>
              <a:t>Click to edit Master subtitle style</a:t>
            </a:r>
          </a:p>
        </p:txBody>
      </p:sp>
    </p:spTree>
    <p:extLst>
      <p:ext uri="{BB962C8B-B14F-4D97-AF65-F5344CB8AC3E}">
        <p14:creationId xmlns:p14="http://schemas.microsoft.com/office/powerpoint/2010/main" val="231582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61542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348730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23857" y="1455736"/>
            <a:ext cx="8424863" cy="857250"/>
          </a:xfrm>
        </p:spPr>
        <p:txBody>
          <a:bodyPr/>
          <a:lstStyle/>
          <a:p>
            <a:r>
              <a:rPr lang="en-US"/>
              <a:t>Click to edit Master title style</a:t>
            </a:r>
            <a:endParaRPr lang="en-GB"/>
          </a:p>
        </p:txBody>
      </p:sp>
      <p:sp>
        <p:nvSpPr>
          <p:cNvPr id="3" name="Content Placeholder 2"/>
          <p:cNvSpPr>
            <a:spLocks noGrp="1"/>
          </p:cNvSpPr>
          <p:nvPr>
            <p:ph sz="half" idx="1"/>
          </p:nvPr>
        </p:nvSpPr>
        <p:spPr>
          <a:xfrm>
            <a:off x="323850" y="2139183"/>
            <a:ext cx="4135438" cy="3240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11695" y="2139183"/>
            <a:ext cx="4137025" cy="3240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91278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35435"/>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2080792"/>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60612"/>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2" y="2080792"/>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2" y="2560612"/>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17584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17748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5305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1196155"/>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119615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7" y="206769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4096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1203599"/>
            <a:ext cx="5486400" cy="23420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4025506"/>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6653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1138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3695" y="742952"/>
            <a:ext cx="2105025" cy="409694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23850" y="742952"/>
            <a:ext cx="6167438" cy="409694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6025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23857" y="1355128"/>
            <a:ext cx="8424863"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dirty="0"/>
              <a:t>Click to edit Master title style</a:t>
            </a:r>
          </a:p>
        </p:txBody>
      </p:sp>
      <p:sp>
        <p:nvSpPr>
          <p:cNvPr id="2051" name="Rectangle 3"/>
          <p:cNvSpPr>
            <a:spLocks noGrp="1" noChangeArrowheads="1"/>
          </p:cNvSpPr>
          <p:nvPr>
            <p:ph type="body" idx="1"/>
          </p:nvPr>
        </p:nvSpPr>
        <p:spPr bwMode="auto">
          <a:xfrm>
            <a:off x="323857" y="2211191"/>
            <a:ext cx="8424863" cy="3240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cSld>
  <p:clrMap bg1="lt1" tx1="dk1" bg2="lt2" tx2="dk2" accent1="accent1" accent2="accent2" accent3="accent3" accent4="accent4" accent5="accent5" accent6="accent6" hlink="hlink" folHlink="folHlink"/>
  <p:sldLayoutIdLst>
    <p:sldLayoutId id="2147483983"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Rockwell" pitchFamily="18" charset="0"/>
        </a:defRPr>
      </a:lvl2pPr>
      <a:lvl3pPr algn="l" rtl="0" eaLnBrk="0" fontAlgn="base" hangingPunct="0">
        <a:spcBef>
          <a:spcPct val="0"/>
        </a:spcBef>
        <a:spcAft>
          <a:spcPct val="0"/>
        </a:spcAft>
        <a:defRPr sz="3600">
          <a:solidFill>
            <a:schemeClr val="tx2"/>
          </a:solidFill>
          <a:latin typeface="Rockwell" pitchFamily="18" charset="0"/>
        </a:defRPr>
      </a:lvl3pPr>
      <a:lvl4pPr algn="l" rtl="0" eaLnBrk="0" fontAlgn="base" hangingPunct="0">
        <a:spcBef>
          <a:spcPct val="0"/>
        </a:spcBef>
        <a:spcAft>
          <a:spcPct val="0"/>
        </a:spcAft>
        <a:defRPr sz="3600">
          <a:solidFill>
            <a:schemeClr val="tx2"/>
          </a:solidFill>
          <a:latin typeface="Rockwell" pitchFamily="18" charset="0"/>
        </a:defRPr>
      </a:lvl4pPr>
      <a:lvl5pPr algn="l" rtl="0" eaLnBrk="0" fontAlgn="base" hangingPunct="0">
        <a:spcBef>
          <a:spcPct val="0"/>
        </a:spcBef>
        <a:spcAft>
          <a:spcPct val="0"/>
        </a:spcAft>
        <a:defRPr sz="3600">
          <a:solidFill>
            <a:schemeClr val="tx2"/>
          </a:solidFill>
          <a:latin typeface="Rockwell" pitchFamily="18" charset="0"/>
        </a:defRPr>
      </a:lvl5pPr>
      <a:lvl6pPr marL="457200" algn="l" rtl="0" fontAlgn="base">
        <a:spcBef>
          <a:spcPct val="0"/>
        </a:spcBef>
        <a:spcAft>
          <a:spcPct val="0"/>
        </a:spcAft>
        <a:defRPr sz="3600">
          <a:solidFill>
            <a:schemeClr val="tx2"/>
          </a:solidFill>
          <a:latin typeface="Rockwell" pitchFamily="18" charset="0"/>
        </a:defRPr>
      </a:lvl6pPr>
      <a:lvl7pPr marL="914400" algn="l" rtl="0" fontAlgn="base">
        <a:spcBef>
          <a:spcPct val="0"/>
        </a:spcBef>
        <a:spcAft>
          <a:spcPct val="0"/>
        </a:spcAft>
        <a:defRPr sz="3600">
          <a:solidFill>
            <a:schemeClr val="tx2"/>
          </a:solidFill>
          <a:latin typeface="Rockwell" pitchFamily="18" charset="0"/>
        </a:defRPr>
      </a:lvl7pPr>
      <a:lvl8pPr marL="1371600" algn="l" rtl="0" fontAlgn="base">
        <a:spcBef>
          <a:spcPct val="0"/>
        </a:spcBef>
        <a:spcAft>
          <a:spcPct val="0"/>
        </a:spcAft>
        <a:defRPr sz="3600">
          <a:solidFill>
            <a:schemeClr val="tx2"/>
          </a:solidFill>
          <a:latin typeface="Rockwell" pitchFamily="18" charset="0"/>
        </a:defRPr>
      </a:lvl8pPr>
      <a:lvl9pPr marL="1828800" algn="l" rtl="0" fontAlgn="base">
        <a:spcBef>
          <a:spcPct val="0"/>
        </a:spcBef>
        <a:spcAft>
          <a:spcPct val="0"/>
        </a:spcAft>
        <a:defRPr sz="3600">
          <a:solidFill>
            <a:schemeClr val="tx2"/>
          </a:solidFill>
          <a:latin typeface="Rockwell"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jpg"/><Relationship Id="rId7"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jpg"/><Relationship Id="rId5" Type="http://schemas.openxmlformats.org/officeDocument/2006/relationships/image" Target="../media/image17.jpg"/><Relationship Id="rId10" Type="http://schemas.openxmlformats.org/officeDocument/2006/relationships/image" Target="../media/image22.gif"/><Relationship Id="rId4" Type="http://schemas.openxmlformats.org/officeDocument/2006/relationships/image" Target="../media/image16.jpg"/><Relationship Id="rId9" Type="http://schemas.openxmlformats.org/officeDocument/2006/relationships/image" Target="../media/image21.gif"/></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23528" y="1419622"/>
            <a:ext cx="7772400" cy="2398665"/>
          </a:xfrm>
        </p:spPr>
        <p:txBody>
          <a:bodyPr/>
          <a:lstStyle/>
          <a:p>
            <a:pPr eaLnBrk="1" hangingPunct="1"/>
            <a:r>
              <a:rPr lang="en-GB" dirty="0"/>
              <a:t>Multitude Void: </a:t>
            </a:r>
            <a:br>
              <a:rPr lang="en-GB" dirty="0"/>
            </a:br>
            <a:r>
              <a:rPr lang="en-GB" dirty="0"/>
              <a:t>The Regal Mode </a:t>
            </a:r>
            <a:br>
              <a:rPr lang="en-GB" dirty="0"/>
            </a:br>
            <a:r>
              <a:rPr lang="en-GB" dirty="0"/>
              <a:t>of  Imperial  </a:t>
            </a:r>
            <a:br>
              <a:rPr lang="en-GB" dirty="0"/>
            </a:br>
            <a:r>
              <a:rPr lang="en-GB" dirty="0"/>
              <a:t>Legitimation</a:t>
            </a:r>
            <a:br>
              <a:rPr lang="en-GB" dirty="0"/>
            </a:br>
            <a:endParaRPr lang="en-GB" sz="3200" dirty="0"/>
          </a:p>
        </p:txBody>
      </p:sp>
      <p:sp>
        <p:nvSpPr>
          <p:cNvPr id="3" name="Rectangle 2"/>
          <p:cNvSpPr txBox="1">
            <a:spLocks noChangeArrowheads="1"/>
          </p:cNvSpPr>
          <p:nvPr/>
        </p:nvSpPr>
        <p:spPr bwMode="auto">
          <a:xfrm>
            <a:off x="287735" y="3748810"/>
            <a:ext cx="7772400" cy="911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chemeClr val="bg1"/>
                </a:solidFill>
                <a:latin typeface="+mj-lt"/>
                <a:ea typeface="+mj-ea"/>
                <a:cs typeface="+mj-cs"/>
              </a:defRPr>
            </a:lvl1pPr>
            <a:lvl2pPr algn="l" rtl="0" eaLnBrk="0" fontAlgn="base" hangingPunct="0">
              <a:spcBef>
                <a:spcPct val="0"/>
              </a:spcBef>
              <a:spcAft>
                <a:spcPct val="0"/>
              </a:spcAft>
              <a:defRPr sz="3600">
                <a:solidFill>
                  <a:schemeClr val="tx2"/>
                </a:solidFill>
                <a:latin typeface="Rockwell" pitchFamily="18" charset="0"/>
              </a:defRPr>
            </a:lvl2pPr>
            <a:lvl3pPr algn="l" rtl="0" eaLnBrk="0" fontAlgn="base" hangingPunct="0">
              <a:spcBef>
                <a:spcPct val="0"/>
              </a:spcBef>
              <a:spcAft>
                <a:spcPct val="0"/>
              </a:spcAft>
              <a:defRPr sz="3600">
                <a:solidFill>
                  <a:schemeClr val="tx2"/>
                </a:solidFill>
                <a:latin typeface="Rockwell" pitchFamily="18" charset="0"/>
              </a:defRPr>
            </a:lvl3pPr>
            <a:lvl4pPr algn="l" rtl="0" eaLnBrk="0" fontAlgn="base" hangingPunct="0">
              <a:spcBef>
                <a:spcPct val="0"/>
              </a:spcBef>
              <a:spcAft>
                <a:spcPct val="0"/>
              </a:spcAft>
              <a:defRPr sz="3600">
                <a:solidFill>
                  <a:schemeClr val="tx2"/>
                </a:solidFill>
                <a:latin typeface="Rockwell" pitchFamily="18" charset="0"/>
              </a:defRPr>
            </a:lvl4pPr>
            <a:lvl5pPr algn="l" rtl="0" eaLnBrk="0" fontAlgn="base" hangingPunct="0">
              <a:spcBef>
                <a:spcPct val="0"/>
              </a:spcBef>
              <a:spcAft>
                <a:spcPct val="0"/>
              </a:spcAft>
              <a:defRPr sz="3600">
                <a:solidFill>
                  <a:schemeClr val="tx2"/>
                </a:solidFill>
                <a:latin typeface="Rockwell" pitchFamily="18" charset="0"/>
              </a:defRPr>
            </a:lvl5pPr>
            <a:lvl6pPr marL="457200" algn="l" rtl="0" fontAlgn="base">
              <a:spcBef>
                <a:spcPct val="0"/>
              </a:spcBef>
              <a:spcAft>
                <a:spcPct val="0"/>
              </a:spcAft>
              <a:defRPr sz="3600">
                <a:solidFill>
                  <a:schemeClr val="tx2"/>
                </a:solidFill>
                <a:latin typeface="Rockwell" pitchFamily="18" charset="0"/>
              </a:defRPr>
            </a:lvl6pPr>
            <a:lvl7pPr marL="914400" algn="l" rtl="0" fontAlgn="base">
              <a:spcBef>
                <a:spcPct val="0"/>
              </a:spcBef>
              <a:spcAft>
                <a:spcPct val="0"/>
              </a:spcAft>
              <a:defRPr sz="3600">
                <a:solidFill>
                  <a:schemeClr val="tx2"/>
                </a:solidFill>
                <a:latin typeface="Rockwell" pitchFamily="18" charset="0"/>
              </a:defRPr>
            </a:lvl7pPr>
            <a:lvl8pPr marL="1371600" algn="l" rtl="0" fontAlgn="base">
              <a:spcBef>
                <a:spcPct val="0"/>
              </a:spcBef>
              <a:spcAft>
                <a:spcPct val="0"/>
              </a:spcAft>
              <a:defRPr sz="3600">
                <a:solidFill>
                  <a:schemeClr val="tx2"/>
                </a:solidFill>
                <a:latin typeface="Rockwell" pitchFamily="18" charset="0"/>
              </a:defRPr>
            </a:lvl8pPr>
            <a:lvl9pPr marL="1828800" algn="l" rtl="0" fontAlgn="base">
              <a:spcBef>
                <a:spcPct val="0"/>
              </a:spcBef>
              <a:spcAft>
                <a:spcPct val="0"/>
              </a:spcAft>
              <a:defRPr sz="3600">
                <a:solidFill>
                  <a:schemeClr val="tx2"/>
                </a:solidFill>
                <a:latin typeface="Rockwell" pitchFamily="18" charset="0"/>
              </a:defRPr>
            </a:lvl9pPr>
          </a:lstStyle>
          <a:p>
            <a:pPr algn="r" eaLnBrk="1" hangingPunct="1"/>
            <a:endParaRPr lang="en-GB" sz="2400" kern="0" dirty="0"/>
          </a:p>
          <a:p>
            <a:pPr algn="r" eaLnBrk="1" hangingPunct="1"/>
            <a:endParaRPr lang="en-GB" sz="2400" kern="0" dirty="0"/>
          </a:p>
          <a:p>
            <a:pPr algn="r" eaLnBrk="1" hangingPunct="1"/>
            <a:endParaRPr lang="en-GB" sz="2400" kern="0" dirty="0"/>
          </a:p>
          <a:p>
            <a:pPr eaLnBrk="1" hangingPunct="1"/>
            <a:r>
              <a:rPr lang="en-GB" sz="2400" kern="0" dirty="0"/>
              <a:t>Benjamin Halligan</a:t>
            </a:r>
          </a:p>
          <a:p>
            <a:pPr algn="r" eaLnBrk="1" hangingPunct="1"/>
            <a:endParaRPr lang="en-GB" sz="2400" kern="0" dirty="0"/>
          </a:p>
        </p:txBody>
      </p:sp>
      <p:pic>
        <p:nvPicPr>
          <p:cNvPr id="4" name="Picture 3" descr="A picture containing text&#10;&#10;Description automatically generated">
            <a:extLst>
              <a:ext uri="{FF2B5EF4-FFF2-40B4-BE49-F238E27FC236}">
                <a16:creationId xmlns:a16="http://schemas.microsoft.com/office/drawing/2014/main" id="{DBED6DEC-E404-4DD2-A86D-E1E920122B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2080" y="75948"/>
            <a:ext cx="3327736" cy="49916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br>
              <a:rPr lang="en-GB" dirty="0"/>
            </a:br>
            <a:br>
              <a:rPr lang="en-GB" dirty="0"/>
            </a:br>
            <a:r>
              <a:rPr lang="en-GB" dirty="0"/>
              <a:t>Rob </a:t>
            </a:r>
            <a:r>
              <a:rPr lang="en-GB" dirty="0" err="1"/>
              <a:t>Turnock</a:t>
            </a:r>
            <a:r>
              <a:rPr lang="en-GB" dirty="0"/>
              <a:t>, </a:t>
            </a:r>
            <a:r>
              <a:rPr lang="en-GB" i="1" dirty="0"/>
              <a:t>Interpreting Diana: Television Audiences and </a:t>
            </a:r>
            <a:br>
              <a:rPr lang="en-GB" i="1" dirty="0"/>
            </a:br>
            <a:r>
              <a:rPr lang="en-GB" i="1" dirty="0"/>
              <a:t>the Death of a Princess</a:t>
            </a:r>
            <a:r>
              <a:rPr lang="en-GB" dirty="0"/>
              <a:t> </a:t>
            </a:r>
            <a:br>
              <a:rPr lang="en-GB" dirty="0"/>
            </a:br>
            <a:r>
              <a:rPr lang="en-GB" dirty="0"/>
              <a:t>(London: </a:t>
            </a:r>
            <a:br>
              <a:rPr lang="en-GB" dirty="0"/>
            </a:br>
            <a:r>
              <a:rPr lang="en-GB" dirty="0"/>
              <a:t>British Film Institute, 2000)</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32240" y="1779662"/>
            <a:ext cx="1996440" cy="3048000"/>
          </a:xfrm>
        </p:spPr>
      </p:pic>
    </p:spTree>
    <p:extLst>
      <p:ext uri="{BB962C8B-B14F-4D97-AF65-F5344CB8AC3E}">
        <p14:creationId xmlns:p14="http://schemas.microsoft.com/office/powerpoint/2010/main" val="1131657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sz="2000" dirty="0"/>
            </a:br>
            <a:br>
              <a:rPr lang="en-GB" sz="2000" dirty="0"/>
            </a:br>
            <a:br>
              <a:rPr lang="en-GB" sz="2000" dirty="0"/>
            </a:br>
            <a:br>
              <a:rPr lang="en-GB" sz="2000" dirty="0"/>
            </a:br>
            <a:br>
              <a:rPr lang="en-GB" sz="2000" dirty="0"/>
            </a:br>
            <a:br>
              <a:rPr lang="en-GB" sz="2000" dirty="0"/>
            </a:br>
            <a:br>
              <a:rPr lang="en-GB" sz="2000" dirty="0"/>
            </a:br>
            <a:r>
              <a:rPr lang="en-GB" sz="2000" dirty="0"/>
              <a:t>                                 </a:t>
            </a:r>
            <a:r>
              <a:rPr lang="en-GB" sz="2400" dirty="0"/>
              <a:t>“Television as comforter”</a:t>
            </a:r>
            <a:br>
              <a:rPr lang="en-GB" sz="2000" dirty="0"/>
            </a:br>
            <a:r>
              <a:rPr lang="en-GB" sz="2000" dirty="0"/>
              <a:t>“</a:t>
            </a:r>
            <a:r>
              <a:rPr lang="en-GB" sz="2400" dirty="0"/>
              <a:t>Not only did television institutionally sanction Diana’s death as something important, but also the appearance of members from different levels of the establishment and the depiction of a broad sweep of the public (with particular emphasis on young people, gays and blacks) offered some reassurance to those upset at home that their emotions were not aberrant ... many rushed to their televisions for confirmation of the news of Diana’s death ... for reassurance that others were feeling and responding in the same way.”</a:t>
            </a:r>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3160679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87574"/>
            <a:ext cx="8424863" cy="1224136"/>
          </a:xfrm>
        </p:spPr>
        <p:txBody>
          <a:bodyPr/>
          <a:lstStyle/>
          <a:p>
            <a:br>
              <a:rPr lang="en-GB" sz="1200" dirty="0"/>
            </a:br>
            <a:r>
              <a:rPr lang="en-GB" sz="1200" dirty="0"/>
              <a:t>The filming of the Netflix series </a:t>
            </a:r>
            <a:r>
              <a:rPr lang="en-GB" sz="1200" i="1" dirty="0"/>
              <a:t>The Crown </a:t>
            </a:r>
            <a:br>
              <a:rPr lang="en-GB" sz="1200" i="1" dirty="0"/>
            </a:br>
            <a:r>
              <a:rPr lang="en-GB" sz="1200" dirty="0"/>
              <a:t>in February 2020, with Manchester doubling </a:t>
            </a:r>
            <a:br>
              <a:rPr lang="en-GB" sz="1200" dirty="0"/>
            </a:br>
            <a:r>
              <a:rPr lang="en-GB" sz="1200" dirty="0"/>
              <a:t>as the New York of 1989</a:t>
            </a:r>
            <a:br>
              <a:rPr lang="en-GB" sz="1200" dirty="0"/>
            </a:br>
            <a:br>
              <a:rPr lang="en-GB" sz="1200" dirty="0"/>
            </a:br>
            <a:br>
              <a:rPr lang="en-GB" sz="1200" dirty="0"/>
            </a:br>
            <a:br>
              <a:rPr lang="en-GB" sz="1400" dirty="0"/>
            </a:br>
            <a:endParaRPr lang="en-GB" sz="1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239044" y="1203598"/>
            <a:ext cx="4896180" cy="3672135"/>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2355726"/>
            <a:ext cx="3995936" cy="1997968"/>
          </a:xfrm>
          <a:prstGeom prst="rect">
            <a:avLst/>
          </a:prstGeom>
        </p:spPr>
      </p:pic>
    </p:spTree>
    <p:extLst>
      <p:ext uri="{BB962C8B-B14F-4D97-AF65-F5344CB8AC3E}">
        <p14:creationId xmlns:p14="http://schemas.microsoft.com/office/powerpoint/2010/main" val="26414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7" y="1059582"/>
            <a:ext cx="8424863" cy="936104"/>
          </a:xfrm>
        </p:spPr>
        <p:txBody>
          <a:bodyPr/>
          <a:lstStyle/>
          <a:p>
            <a:r>
              <a:rPr lang="en-GB" sz="2000" dirty="0"/>
              <a:t>Alan Bennett on extras: “seldom given much encouragement by directors and often treated as not much more than moveable scenery”</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06752" y="1851670"/>
            <a:ext cx="3950423" cy="3240087"/>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851670"/>
            <a:ext cx="4876800" cy="3162300"/>
          </a:xfrm>
          <a:prstGeom prst="rect">
            <a:avLst/>
          </a:prstGeom>
        </p:spPr>
      </p:pic>
    </p:spTree>
    <p:extLst>
      <p:ext uri="{BB962C8B-B14F-4D97-AF65-F5344CB8AC3E}">
        <p14:creationId xmlns:p14="http://schemas.microsoft.com/office/powerpoint/2010/main" val="2074226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9512" y="112469"/>
            <a:ext cx="6696380" cy="5022285"/>
          </a:xfrm>
        </p:spPr>
      </p:pic>
    </p:spTree>
    <p:extLst>
      <p:ext uri="{BB962C8B-B14F-4D97-AF65-F5344CB8AC3E}">
        <p14:creationId xmlns:p14="http://schemas.microsoft.com/office/powerpoint/2010/main" val="206180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sz="1600" dirty="0"/>
            </a:br>
            <a:br>
              <a:rPr lang="en-GB" sz="1600" dirty="0"/>
            </a:br>
            <a:br>
              <a:rPr lang="en-GB" sz="1600" dirty="0"/>
            </a:br>
            <a:br>
              <a:rPr lang="en-GB" sz="1600" dirty="0"/>
            </a:br>
            <a:br>
              <a:rPr lang="en-GB" sz="1600" dirty="0"/>
            </a:br>
            <a:br>
              <a:rPr lang="en-GB" sz="1600" dirty="0"/>
            </a:br>
            <a:br>
              <a:rPr lang="en-GB" sz="1600" dirty="0"/>
            </a:br>
            <a:br>
              <a:rPr lang="en-GB" sz="1600" dirty="0"/>
            </a:br>
            <a:r>
              <a:rPr lang="en-GB" sz="1200" dirty="0"/>
              <a:t>A lesser star in the Royal firmament: the Queen Mother, </a:t>
            </a:r>
            <a:br>
              <a:rPr lang="en-GB" sz="1200" dirty="0"/>
            </a:br>
            <a:r>
              <a:rPr lang="en-GB" sz="1200" dirty="0"/>
              <a:t>whose funeral was held on 9 April 2002 </a:t>
            </a:r>
            <a:br>
              <a:rPr lang="en-GB" sz="1200" dirty="0"/>
            </a:br>
            <a:r>
              <a:rPr lang="en-GB" sz="1200" dirty="0"/>
              <a:t>(i.e. between crises of 1997 and 2020; with “Backstairs Billy”</a:t>
            </a:r>
            <a:br>
              <a:rPr lang="en-GB" sz="1200" dirty="0"/>
            </a:br>
            <a:r>
              <a:rPr lang="en-GB" sz="1200" dirty="0"/>
              <a:t>as the only related scandal).  </a:t>
            </a:r>
            <a:br>
              <a:rPr lang="en-GB" sz="1200" dirty="0"/>
            </a:br>
            <a:br>
              <a:rPr lang="en-GB" sz="1200" dirty="0"/>
            </a:br>
            <a:r>
              <a:rPr lang="en-GB" sz="1200" dirty="0"/>
              <a:t>This analysis draws on just a few eventless minutes of </a:t>
            </a:r>
            <a:br>
              <a:rPr lang="en-GB" sz="1200" dirty="0"/>
            </a:br>
            <a:r>
              <a:rPr lang="en-GB" sz="1200" dirty="0"/>
              <a:t>BBC One’s television coverage, which lasted several hours across that afternoon. </a:t>
            </a:r>
            <a:br>
              <a:rPr lang="en-GB" sz="1200" dirty="0"/>
            </a:br>
            <a:br>
              <a:rPr lang="en-GB" sz="1200" dirty="0"/>
            </a:br>
            <a:r>
              <a:rPr lang="en-GB" sz="1200" dirty="0"/>
              <a:t>2002 represents a pre-social media age, and therefore this operation of making meaning is bolder, </a:t>
            </a:r>
            <a:br>
              <a:rPr lang="en-GB" sz="1200" dirty="0"/>
            </a:br>
            <a:r>
              <a:rPr lang="en-GB" sz="1200" dirty="0"/>
              <a:t>since it is understood to be more absolute and less fragmented: this coverage as </a:t>
            </a:r>
            <a:r>
              <a:rPr lang="en-GB" sz="1200" i="1" dirty="0"/>
              <a:t>the </a:t>
            </a:r>
            <a:r>
              <a:rPr lang="en-GB" sz="1200" dirty="0"/>
              <a:t>media </a:t>
            </a:r>
            <a:br>
              <a:rPr lang="en-GB" sz="1200" dirty="0"/>
            </a:br>
            <a:r>
              <a:rPr lang="en-GB" sz="1200" dirty="0"/>
              <a:t>concerning this event. </a:t>
            </a:r>
            <a:br>
              <a:rPr lang="en-GB" sz="1200" dirty="0"/>
            </a:br>
            <a:br>
              <a:rPr lang="en-GB" sz="1200" dirty="0"/>
            </a:br>
            <a:r>
              <a:rPr lang="en-GB" sz="1200" dirty="0"/>
              <a:t>And the Queen Mother represented a figure less charged or freighted in terms of the idea of, as it</a:t>
            </a:r>
            <a:br>
              <a:rPr lang="en-GB" sz="1200" dirty="0"/>
            </a:br>
            <a:r>
              <a:rPr lang="en-GB" sz="1200" dirty="0"/>
              <a:t>were, a concept of history: this was not a beginning (as with a coronation or marriage), </a:t>
            </a:r>
            <a:br>
              <a:rPr lang="en-GB" sz="1200" dirty="0"/>
            </a:br>
            <a:r>
              <a:rPr lang="en-GB" sz="1200" dirty="0"/>
              <a:t>and not the passing of someone whose currency with the times was anything like that of Diana.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68144" y="0"/>
            <a:ext cx="3242320" cy="2182331"/>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336" y="2355726"/>
            <a:ext cx="1488872" cy="2671212"/>
          </a:xfrm>
          <a:prstGeom prst="rect">
            <a:avLst/>
          </a:prstGeom>
        </p:spPr>
      </p:pic>
    </p:spTree>
    <p:extLst>
      <p:ext uri="{BB962C8B-B14F-4D97-AF65-F5344CB8AC3E}">
        <p14:creationId xmlns:p14="http://schemas.microsoft.com/office/powerpoint/2010/main" val="494037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059582"/>
            <a:ext cx="8424863" cy="648072"/>
          </a:xfrm>
        </p:spPr>
        <p:txBody>
          <a:bodyPr/>
          <a:lstStyle/>
          <a:p>
            <a:r>
              <a:rPr lang="fr-FR" sz="1100" i="1" dirty="0"/>
              <a:t>                      Hamlet et </a:t>
            </a:r>
            <a:r>
              <a:rPr lang="fr-FR" sz="1100" i="1" dirty="0" err="1"/>
              <a:t>Laertes</a:t>
            </a:r>
            <a:r>
              <a:rPr lang="fr-FR" sz="1100" i="1" dirty="0"/>
              <a:t> dans la Fosse d'</a:t>
            </a:r>
            <a:r>
              <a:rPr lang="fr-FR" sz="1100" i="1" dirty="0" err="1"/>
              <a:t>Ophelie</a:t>
            </a:r>
            <a:r>
              <a:rPr lang="fr-FR" sz="1100" i="1" dirty="0"/>
              <a:t> </a:t>
            </a:r>
            <a:r>
              <a:rPr lang="fr-FR" sz="1100" dirty="0"/>
              <a:t>(Eugene Delacroix, 1864)</a:t>
            </a:r>
            <a:br>
              <a:rPr lang="en-GB" sz="1100" dirty="0"/>
            </a:br>
            <a:br>
              <a:rPr lang="en-GB" sz="1100" dirty="0"/>
            </a:br>
            <a:r>
              <a:rPr lang="en-GB" sz="1100" i="1" dirty="0"/>
              <a:t>A Funeral Service in the Highlands</a:t>
            </a:r>
            <a:r>
              <a:rPr lang="en-GB" sz="1100" dirty="0"/>
              <a:t> (James </a:t>
            </a:r>
            <a:r>
              <a:rPr lang="en-GB" sz="1100" dirty="0" err="1"/>
              <a:t>Gutherie</a:t>
            </a:r>
            <a:r>
              <a:rPr lang="en-GB" sz="1100" dirty="0"/>
              <a:t>, c. 1882)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7504" y="1692796"/>
            <a:ext cx="5118579" cy="3435846"/>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232554"/>
            <a:ext cx="3168352" cy="4910946"/>
          </a:xfrm>
          <a:prstGeom prst="rect">
            <a:avLst/>
          </a:prstGeom>
        </p:spPr>
      </p:pic>
    </p:spTree>
    <p:extLst>
      <p:ext uri="{BB962C8B-B14F-4D97-AF65-F5344CB8AC3E}">
        <p14:creationId xmlns:p14="http://schemas.microsoft.com/office/powerpoint/2010/main" val="95938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323857" y="987575"/>
            <a:ext cx="8424863" cy="4464498"/>
          </a:xfrm>
        </p:spPr>
        <p:txBody>
          <a:bodyPr/>
          <a:lstStyle/>
          <a:p>
            <a:pPr marL="0" indent="0">
              <a:buNone/>
            </a:pPr>
            <a:r>
              <a:rPr lang="en-GB" sz="2400" dirty="0"/>
              <a:t>Framing 1: ‘The dimensions of the democratic and ethical aberration that are the British Royal Family are such that a popular mandate seems to be understood to be a necessity for its continued survival. No such mandate exists or has been invited; it has only ever been surmised, as a constant from the notion of divine selection, to the secular age – that is, across, as </a:t>
            </a:r>
            <a:r>
              <a:rPr lang="en-GB" sz="2400" dirty="0" err="1"/>
              <a:t>Faus</a:t>
            </a:r>
            <a:r>
              <a:rPr lang="en-GB" sz="2400" dirty="0"/>
              <a:t> puts it, “the slow historical birth of a </a:t>
            </a:r>
            <a:r>
              <a:rPr lang="en-GB" sz="2400" dirty="0" err="1"/>
              <a:t>desacralization</a:t>
            </a:r>
            <a:r>
              <a:rPr lang="en-GB" sz="2400" dirty="0"/>
              <a:t> of authority and the emergence of what we usually call democracy.”’</a:t>
            </a:r>
          </a:p>
          <a:p>
            <a:pPr marL="0" indent="0">
              <a:buNone/>
            </a:pPr>
            <a:endParaRPr lang="en-GB" sz="2400" dirty="0"/>
          </a:p>
          <a:p>
            <a:pPr marL="0" indent="0">
              <a:buNone/>
            </a:pPr>
            <a:r>
              <a:rPr lang="en-GB" sz="1000" dirty="0" err="1"/>
              <a:t>Faus</a:t>
            </a:r>
            <a:r>
              <a:rPr lang="en-GB" sz="1000" dirty="0"/>
              <a:t>, José Ignacio González, “Anthropology: The Person and the Community.” In </a:t>
            </a:r>
            <a:r>
              <a:rPr lang="en-GB" sz="1000" i="1" dirty="0" err="1"/>
              <a:t>Mysterium</a:t>
            </a:r>
            <a:r>
              <a:rPr lang="en-GB" sz="1000" i="1" dirty="0"/>
              <a:t> </a:t>
            </a:r>
            <a:r>
              <a:rPr lang="en-GB" sz="1000" i="1" dirty="0" err="1"/>
              <a:t>Liberationis</a:t>
            </a:r>
            <a:r>
              <a:rPr lang="en-GB" sz="1000" i="1" dirty="0"/>
              <a:t>: Fundamental Concepts of Liberation Theology</a:t>
            </a:r>
            <a:r>
              <a:rPr lang="en-GB" sz="1000" dirty="0"/>
              <a:t>, edited by Ignacio </a:t>
            </a:r>
            <a:r>
              <a:rPr lang="en-GB" sz="1000" dirty="0" err="1"/>
              <a:t>Ellacuría</a:t>
            </a:r>
            <a:r>
              <a:rPr lang="en-GB" sz="1000" dirty="0"/>
              <a:t> and Jon </a:t>
            </a:r>
            <a:r>
              <a:rPr lang="en-GB" sz="1000" dirty="0" err="1"/>
              <a:t>Sobrino</a:t>
            </a:r>
            <a:r>
              <a:rPr lang="en-GB" sz="1000" dirty="0"/>
              <a:t>, 497-521. New York: </a:t>
            </a:r>
            <a:r>
              <a:rPr lang="en-GB" sz="1000" dirty="0" err="1"/>
              <a:t>Orbis</a:t>
            </a:r>
            <a:r>
              <a:rPr lang="en-GB" sz="1000" dirty="0"/>
              <a:t> Books, 1993.</a:t>
            </a:r>
          </a:p>
          <a:p>
            <a:pPr marL="0" indent="0">
              <a:buNone/>
            </a:pPr>
            <a:endParaRPr lang="en-GB" sz="2400" dirty="0"/>
          </a:p>
        </p:txBody>
      </p:sp>
    </p:spTree>
    <p:extLst>
      <p:ext uri="{BB962C8B-B14F-4D97-AF65-F5344CB8AC3E}">
        <p14:creationId xmlns:p14="http://schemas.microsoft.com/office/powerpoint/2010/main" val="3661973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059582"/>
            <a:ext cx="8424863" cy="857250"/>
          </a:xfrm>
        </p:spPr>
        <p:txBody>
          <a:bodyPr/>
          <a:lstStyle/>
          <a:p>
            <a:endParaRPr lang="en-GB"/>
          </a:p>
        </p:txBody>
      </p:sp>
      <p:sp>
        <p:nvSpPr>
          <p:cNvPr id="3" name="Content Placeholder 2"/>
          <p:cNvSpPr>
            <a:spLocks noGrp="1"/>
          </p:cNvSpPr>
          <p:nvPr>
            <p:ph idx="1"/>
          </p:nvPr>
        </p:nvSpPr>
        <p:spPr>
          <a:xfrm>
            <a:off x="251520" y="1059582"/>
            <a:ext cx="8424863" cy="4032448"/>
          </a:xfrm>
        </p:spPr>
        <p:txBody>
          <a:bodyPr/>
          <a:lstStyle/>
          <a:p>
            <a:r>
              <a:rPr lang="en-GB" sz="2800" dirty="0"/>
              <a:t>Framing 2: “... communicative production and the construction of imperial legitimation march hand in hand and can no longer be separated. The machine is self-validating, </a:t>
            </a:r>
            <a:r>
              <a:rPr lang="en-GB" sz="2800" dirty="0" err="1"/>
              <a:t>autopoietic</a:t>
            </a:r>
            <a:r>
              <a:rPr lang="en-GB" sz="2800" dirty="0"/>
              <a:t> – that is, systemic. It constructs social fabrics that evacuate or render ineffective any contradiction...”</a:t>
            </a:r>
          </a:p>
          <a:p>
            <a:endParaRPr lang="en-GB" sz="2800" dirty="0"/>
          </a:p>
          <a:p>
            <a:r>
              <a:rPr lang="en-GB" sz="1000" dirty="0"/>
              <a:t>Michael </a:t>
            </a:r>
            <a:r>
              <a:rPr lang="en-GB" sz="1000" dirty="0" err="1"/>
              <a:t>Hardt</a:t>
            </a:r>
            <a:r>
              <a:rPr lang="en-GB" sz="1000" dirty="0"/>
              <a:t> and Antonio </a:t>
            </a:r>
            <a:r>
              <a:rPr lang="en-GB" sz="1000" dirty="0" err="1"/>
              <a:t>Negri</a:t>
            </a:r>
            <a:r>
              <a:rPr lang="en-GB" sz="1000" dirty="0"/>
              <a:t>, </a:t>
            </a:r>
            <a:r>
              <a:rPr lang="en-GB" sz="1000" i="1" dirty="0"/>
              <a:t>Empire</a:t>
            </a:r>
            <a:r>
              <a:rPr lang="en-GB" sz="1000" dirty="0"/>
              <a:t> (London: Harvard University Press, 2001), 34.</a:t>
            </a:r>
          </a:p>
        </p:txBody>
      </p:sp>
    </p:spTree>
    <p:extLst>
      <p:ext uri="{BB962C8B-B14F-4D97-AF65-F5344CB8AC3E}">
        <p14:creationId xmlns:p14="http://schemas.microsoft.com/office/powerpoint/2010/main" val="3278541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25" name="Content Placeholder 2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09331" y="12214"/>
            <a:ext cx="2286000" cy="1371600"/>
          </a:xfrm>
        </p:spPr>
      </p:pic>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9452" y="1536105"/>
            <a:ext cx="2852936" cy="2139702"/>
          </a:xfrm>
          <a:prstGeom prst="rect">
            <a:avLst/>
          </a:prstGeom>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2" y="0"/>
            <a:ext cx="3657600" cy="2743200"/>
          </a:xfrm>
          <a:prstGeom prst="rect">
            <a:avLst/>
          </a:prstGeom>
        </p:spPr>
      </p:pic>
      <p:pic>
        <p:nvPicPr>
          <p:cNvPr id="28" name="Pictur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21507" y="46750"/>
            <a:ext cx="2987824" cy="1563939"/>
          </a:xfrm>
          <a:prstGeom prst="rect">
            <a:avLst/>
          </a:prstGeom>
        </p:spPr>
      </p:pic>
      <p:pic>
        <p:nvPicPr>
          <p:cNvPr id="29" name="Picture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33375" y="2331538"/>
            <a:ext cx="2376264" cy="1336649"/>
          </a:xfrm>
          <a:prstGeom prst="rect">
            <a:avLst/>
          </a:prstGeom>
        </p:spPr>
      </p:pic>
      <p:pic>
        <p:nvPicPr>
          <p:cNvPr id="30" name="Picture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8385" y="2146035"/>
            <a:ext cx="2274990" cy="1707654"/>
          </a:xfrm>
          <a:prstGeom prst="rect">
            <a:avLst/>
          </a:prstGeom>
        </p:spPr>
      </p:pic>
      <p:pic>
        <p:nvPicPr>
          <p:cNvPr id="31" name="Picture 3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51710" y="3158253"/>
            <a:ext cx="2539977" cy="1939709"/>
          </a:xfrm>
          <a:prstGeom prst="rect">
            <a:avLst/>
          </a:prstGeom>
        </p:spPr>
      </p:pic>
      <p:pic>
        <p:nvPicPr>
          <p:cNvPr id="32" name="Picture 3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64340" y="3305867"/>
            <a:ext cx="2718048" cy="1757671"/>
          </a:xfrm>
          <a:prstGeom prst="rect">
            <a:avLst/>
          </a:prstGeom>
        </p:spPr>
      </p:pic>
      <p:pic>
        <p:nvPicPr>
          <p:cNvPr id="33" name="Picture 3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360" y="3274281"/>
            <a:ext cx="3649980" cy="1524000"/>
          </a:xfrm>
          <a:prstGeom prst="rect">
            <a:avLst/>
          </a:prstGeom>
        </p:spPr>
      </p:pic>
      <p:pic>
        <p:nvPicPr>
          <p:cNvPr id="34" name="Picture 3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82388" y="1203598"/>
            <a:ext cx="2478623" cy="2298923"/>
          </a:xfrm>
          <a:prstGeom prst="rect">
            <a:avLst/>
          </a:prstGeom>
        </p:spPr>
      </p:pic>
    </p:spTree>
    <p:extLst>
      <p:ext uri="{BB962C8B-B14F-4D97-AF65-F5344CB8AC3E}">
        <p14:creationId xmlns:p14="http://schemas.microsoft.com/office/powerpoint/2010/main" val="855479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7" y="987574"/>
            <a:ext cx="8424863" cy="360040"/>
          </a:xfrm>
        </p:spPr>
        <p:txBody>
          <a:bodyPr/>
          <a:lstStyle/>
          <a:p>
            <a:r>
              <a:rPr lang="en-GB" sz="1600" dirty="0"/>
              <a:t>Conclusion framing 3</a:t>
            </a:r>
            <a:r>
              <a:rPr lang="en-GB" sz="900" dirty="0"/>
              <a: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347614"/>
            <a:ext cx="4726917" cy="352811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1059582"/>
            <a:ext cx="4355976" cy="3266982"/>
          </a:xfrm>
          <a:prstGeom prst="rect">
            <a:avLst/>
          </a:prstGeom>
        </p:spPr>
      </p:pic>
    </p:spTree>
    <p:extLst>
      <p:ext uri="{BB962C8B-B14F-4D97-AF65-F5344CB8AC3E}">
        <p14:creationId xmlns:p14="http://schemas.microsoft.com/office/powerpoint/2010/main" val="4286748400"/>
      </p:ext>
    </p:extLst>
  </p:cSld>
  <p:clrMapOvr>
    <a:masterClrMapping/>
  </p:clrMapOvr>
</p:sld>
</file>

<file path=ppt/theme/theme1.xml><?xml version="1.0" encoding="utf-8"?>
<a:theme xmlns:a="http://schemas.openxmlformats.org/drawingml/2006/main" name="uow2">
  <a:themeElements>
    <a:clrScheme name="uow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uow2">
      <a:majorFont>
        <a:latin typeface="Rockwel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ow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ow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ow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ow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ow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ow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ow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ow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ow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ow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ow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ow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uow2</Template>
  <TotalTime>7514</TotalTime>
  <Words>624</Words>
  <Application>Microsoft Office PowerPoint</Application>
  <PresentationFormat>On-screen Show (16:9)</PresentationFormat>
  <Paragraphs>19</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Helvetica</vt:lpstr>
      <vt:lpstr>Rockwell</vt:lpstr>
      <vt:lpstr>uow2</vt:lpstr>
      <vt:lpstr>Multitude Void:  The Regal Mode  of  Imperial   Legitimation </vt:lpstr>
      <vt:lpstr>   Rob Turnock, Interpreting Diana: Television Audiences and  the Death of a Princess  (London:  British Film Institute, 2000)</vt:lpstr>
      <vt:lpstr>                                        “Television as comforter” “Not only did television institutionally sanction Diana’s death as something important, but also the appearance of members from different levels of the establishment and the depiction of a broad sweep of the public (with particular emphasis on young people, gays and blacks) offered some reassurance to those upset at home that their emotions were not aberrant ... many rushed to their televisions for confirmation of the news of Diana’s death ... for reassurance that others were feeling and responding in the same way.”</vt:lpstr>
      <vt:lpstr> The filming of the Netflix series The Crown  in February 2020, with Manchester doubling  as the New York of 1989    </vt:lpstr>
      <vt:lpstr>Alan Bennett on extras: “seldom given much encouragement by directors and often treated as not much more than moveable scenery”</vt:lpstr>
      <vt:lpstr>PowerPoint Presentation</vt:lpstr>
      <vt:lpstr>        A lesser star in the Royal firmament: the Queen Mother,  whose funeral was held on 9 April 2002  (i.e. between crises of 1997 and 2020; with “Backstairs Billy” as the only related scandal).    This analysis draws on just a few eventless minutes of  BBC One’s television coverage, which lasted several hours across that afternoon.   2002 represents a pre-social media age, and therefore this operation of making meaning is bolder,  since it is understood to be more absolute and less fragmented: this coverage as the media  concerning this event.   And the Queen Mother represented a figure less charged or freighted in terms of the idea of, as it were, a concept of history: this was not a beginning (as with a coronation or marriage),  and not the passing of someone whose currency with the times was anything like that of Diana.</vt:lpstr>
      <vt:lpstr>                      Hamlet et Laertes dans la Fosse d'Ophelie (Eugene Delacroix, 1864)  A Funeral Service in the Highlands (James Gutherie, c. 1882)  </vt:lpstr>
      <vt:lpstr>PowerPoint Presentation</vt:lpstr>
      <vt:lpstr>PowerPoint Presentation</vt:lpstr>
      <vt:lpstr>PowerPoint Presentation</vt:lpstr>
      <vt:lpstr>Conclusion framing 3:</vt:lpstr>
    </vt:vector>
  </TitlesOfParts>
  <Company>University of Wolverhampton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in8055</dc:creator>
  <cp:lastModifiedBy>Halligan, Benjamin (Dr)</cp:lastModifiedBy>
  <cp:revision>472</cp:revision>
  <cp:lastPrinted>2016-11-03T14:54:40Z</cp:lastPrinted>
  <dcterms:created xsi:type="dcterms:W3CDTF">2009-12-02T13:43:23Z</dcterms:created>
  <dcterms:modified xsi:type="dcterms:W3CDTF">2022-11-16T11:34:54Z</dcterms:modified>
</cp:coreProperties>
</file>